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31"/>
  </p:notesMasterIdLst>
  <p:sldIdLst>
    <p:sldId id="256" r:id="rId2"/>
    <p:sldId id="574" r:id="rId3"/>
    <p:sldId id="516" r:id="rId4"/>
    <p:sldId id="572" r:id="rId5"/>
    <p:sldId id="562" r:id="rId6"/>
    <p:sldId id="523" r:id="rId7"/>
    <p:sldId id="524" r:id="rId8"/>
    <p:sldId id="555" r:id="rId9"/>
    <p:sldId id="554" r:id="rId10"/>
    <p:sldId id="528" r:id="rId11"/>
    <p:sldId id="529" r:id="rId12"/>
    <p:sldId id="530" r:id="rId13"/>
    <p:sldId id="552" r:id="rId14"/>
    <p:sldId id="580" r:id="rId15"/>
    <p:sldId id="577" r:id="rId16"/>
    <p:sldId id="578" r:id="rId17"/>
    <p:sldId id="579" r:id="rId18"/>
    <p:sldId id="263" r:id="rId19"/>
    <p:sldId id="581" r:id="rId20"/>
    <p:sldId id="568" r:id="rId21"/>
    <p:sldId id="570" r:id="rId22"/>
    <p:sldId id="582" r:id="rId23"/>
    <p:sldId id="584" r:id="rId24"/>
    <p:sldId id="585" r:id="rId25"/>
    <p:sldId id="583" r:id="rId26"/>
    <p:sldId id="526" r:id="rId27"/>
    <p:sldId id="576" r:id="rId28"/>
    <p:sldId id="527" r:id="rId29"/>
    <p:sldId id="421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CCA"/>
    <a:srgbClr val="0066FF"/>
    <a:srgbClr val="99FFCC"/>
    <a:srgbClr val="66FF99"/>
    <a:srgbClr val="66FFFF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0" autoAdjust="0"/>
    <p:restoredTop sz="94660"/>
  </p:normalViewPr>
  <p:slideViewPr>
    <p:cSldViewPr>
      <p:cViewPr varScale="1">
        <p:scale>
          <a:sx n="83" d="100"/>
          <a:sy n="83" d="100"/>
        </p:scale>
        <p:origin x="141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E3B223F-9F72-4DAE-A8B0-D6DB382863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8D2A4-45C2-4057-9EC6-FFEC85DE8969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33BD4-3937-4F42-9FCB-E8B56488CC4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BF87E-0BDF-4A46-8514-7BA4C646356C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AE1C6-FBBA-4694-8649-815DA1DF61F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CA571-21DA-4A30-9229-512C37E7E9B7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A1AF1-46E3-4FF2-B99A-6CA9FAD4726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B9165-C7C3-4FF0-B90E-17B528E0B926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09C13-4099-4623-BBAE-3F93D18CF8E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3DCB-4DC5-409E-BB92-DD1B858CA29F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6D98D-3E2E-44C9-AEE5-1FD42AF2188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56C89-A4C6-4091-BBC3-692F5E180A9E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E8042-33F7-4F0C-B1E9-25AD66275F7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CC055-AE47-4BB5-B077-F146638E49E4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7BEE4-49A4-4DF0-8111-E21C51E83A2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B96CF-F797-454D-AFB7-C93FFDE7434B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4ACCB-069F-404F-954D-74D56CE3356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D3FB9-F068-4C71-8AD9-C9DE0884B032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06909-D3EE-41C6-B1CB-D6D2282FD1B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FF01C-0B99-41DA-BD4E-2FB8DC92D2C7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58F10-433E-4C1D-B8DE-AC2D1CF6CD1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3F368-BFF6-46E3-9DC7-F23CE152D554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12D78-3EF1-4597-B72E-F2A3D6DB95D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0FE88AB-A2B4-4EB8-8B7B-09657D5B31EA}" type="datetime1">
              <a:rPr lang="ru-RU"/>
              <a:pPr>
                <a:defRPr/>
              </a:pPr>
              <a:t>08.04.2022</a:t>
            </a:fld>
            <a:endParaRPr lang="ru-RU" altLang="en-US"/>
          </a:p>
        </p:txBody>
      </p:sp>
      <p:sp>
        <p:nvSpPr>
          <p:cNvPr id="1781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781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D88DB3FC-937B-4D27-BFAE-9C53D5DC7AA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anchor="ctr"/>
            <a:lstStyle>
              <a:lvl1pPr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ru-RU" alt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258888" y="2060575"/>
            <a:ext cx="7270750" cy="2520950"/>
          </a:xfrm>
        </p:spPr>
        <p:txBody>
          <a:bodyPr anchor="ctr"/>
          <a:lstStyle/>
          <a:p>
            <a:pPr algn="ctr" eaLnBrk="1" hangingPunct="1">
              <a:defRPr/>
            </a:pPr>
            <a:br>
              <a:rPr lang="ru-RU" altLang="ru-RU" sz="3600" dirty="0"/>
            </a:br>
            <a:br>
              <a:rPr lang="ru-RU" altLang="ru-RU" sz="3600" dirty="0"/>
            </a:br>
            <a:br>
              <a:rPr lang="ru-RU" altLang="ru-RU" sz="3600" dirty="0"/>
            </a:br>
            <a:br>
              <a:rPr lang="ru-RU" altLang="ru-RU" sz="3600" dirty="0"/>
            </a:br>
            <a:endParaRPr lang="ru-RU" altLang="ru-RU" sz="3600" dirty="0"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-252537" y="5157788"/>
            <a:ext cx="6839075" cy="1368425"/>
          </a:xfrm>
        </p:spPr>
        <p:txBody>
          <a:bodyPr/>
          <a:lstStyle/>
          <a:p>
            <a:pPr indent="-339725" algn="ctr" eaLnBrk="1" hangingPunct="1">
              <a:lnSpc>
                <a:spcPct val="90000"/>
              </a:lnSpc>
              <a:buClrTx/>
              <a:buFont typeface="Wingdings" pitchFamily="2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Подготовили педагоги:</a:t>
            </a:r>
          </a:p>
          <a:p>
            <a:pPr indent="-339725" algn="ctr" eaLnBrk="1" hangingPunct="1">
              <a:lnSpc>
                <a:spcPct val="90000"/>
              </a:lnSpc>
              <a:buClrTx/>
              <a:buFont typeface="Wingdings" pitchFamily="2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Никитина Ю.Г.; Доронина Н.Е.; Голодова Л.В.</a:t>
            </a:r>
          </a:p>
        </p:txBody>
      </p:sp>
      <p:pic>
        <p:nvPicPr>
          <p:cNvPr id="14339" name="Picture 8" descr="&amp;Fcy;&amp;acy;&amp;kcy;&amp;ucy;&amp;lcy;&amp;softcy;&amp;tcy;&amp;iecy;&amp;tcy; &amp;pcy;&amp;scy;&amp;icy;&amp;khcy;&amp;ocy;&amp;lcy;&amp;ocy;&amp;gcy;&amp;icy;&amp;icy; &amp;icy; &amp;pcy;&amp;iecy;&amp;dcy;&amp;acy;&amp;gcy;&amp;ocy;&amp;gcy;&amp;icy;&amp;k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6538" y="4076700"/>
            <a:ext cx="2052637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ru-RU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827088" y="1557338"/>
            <a:ext cx="7415212" cy="29146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br>
              <a:rPr lang="ru-RU" altLang="ru-RU" sz="3600" kern="0" dirty="0"/>
            </a:br>
            <a:r>
              <a:rPr lang="ru-RU" altLang="ru-RU" sz="3600" kern="0" dirty="0"/>
              <a:t>Дидактический материал по финансовой грамотности  дошкольников в МБДОУ «Детский сад «Ромашка»</a:t>
            </a:r>
          </a:p>
          <a:p>
            <a:pPr algn="ctr" eaLnBrk="1" hangingPunct="1">
              <a:defRPr/>
            </a:pPr>
            <a:r>
              <a:rPr lang="ru-RU" altLang="ru-RU" sz="36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>р.п.Самойловка</a:t>
            </a:r>
            <a:endParaRPr lang="ru-RU" altLang="ru-RU" sz="3600" kern="0" dirty="0"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7543800" cy="1295400"/>
          </a:xfrm>
        </p:spPr>
        <p:txBody>
          <a:bodyPr/>
          <a:lstStyle/>
          <a:p>
            <a:endParaRPr lang="ru-RU"/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ru-RU" sz="4000">
              <a:solidFill>
                <a:srgbClr val="FF0000"/>
              </a:solidFill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ru-RU" sz="4000" b="1">
                <a:solidFill>
                  <a:srgbClr val="FF0000"/>
                </a:solidFill>
              </a:rPr>
              <a:t>Что мы понимаем под финансовой грамотностью?</a:t>
            </a:r>
          </a:p>
          <a:p>
            <a:pPr marL="0" indent="0" algn="ctr">
              <a:buFont typeface="Wingdings" pitchFamily="2" charset="2"/>
              <a:buNone/>
            </a:pPr>
            <a:endParaRPr lang="ru-RU" sz="4000" b="1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146175"/>
          </a:xfrm>
        </p:spPr>
        <p:txBody>
          <a:bodyPr/>
          <a:lstStyle/>
          <a:p>
            <a:r>
              <a:rPr lang="ru-RU" altLang="ru-RU"/>
              <a:t>Финансовая грамотность</a:t>
            </a:r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250825" y="1484313"/>
            <a:ext cx="8435975" cy="5373687"/>
          </a:xfrm>
        </p:spPr>
        <p:txBody>
          <a:bodyPr/>
          <a:lstStyle/>
          <a:p>
            <a:r>
              <a:rPr lang="ru-RU" altLang="ru-RU" dirty="0"/>
              <a:t>достаточный уровень знаний и умений в области финансов, который позволяет правильно оценивать ситуацию на рынке и принимать разумные финансовые решения.</a:t>
            </a:r>
          </a:p>
          <a:p>
            <a:endParaRPr lang="ru-RU" altLang="ru-RU" dirty="0"/>
          </a:p>
        </p:txBody>
      </p:sp>
      <p:pic>
        <p:nvPicPr>
          <p:cNvPr id="1638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429000"/>
            <a:ext cx="5256213" cy="3276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43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ru-RU" altLang="en-US" dirty="0"/>
          </a:p>
        </p:txBody>
      </p:sp>
      <p:pic>
        <p:nvPicPr>
          <p:cNvPr id="18435" name="Picture 2" descr="https://cf.ppt-online.org/files2/slide/o/oiCHE4vTIwks6c95pf1Dy3z2qxLXJjrhmGetVOUlZF/slide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9009" y="404664"/>
            <a:ext cx="7757407" cy="6048672"/>
          </a:xfrm>
        </p:spPr>
      </p:pic>
    </p:spTree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r>
              <a:rPr lang="ru-RU" altLang="ru-RU"/>
              <a:t>Проблемные ситуации</a:t>
            </a:r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539750" y="1268413"/>
            <a:ext cx="8147050" cy="5329237"/>
          </a:xfrm>
        </p:spPr>
        <p:txBody>
          <a:bodyPr/>
          <a:lstStyle/>
          <a:p>
            <a:pPr>
              <a:defRPr/>
            </a:pPr>
            <a:r>
              <a:rPr lang="ru-RU" altLang="ru-RU" sz="2400" dirty="0"/>
              <a:t>Ребенок принес в детский сад карманные деньги. </a:t>
            </a:r>
            <a:r>
              <a:rPr lang="ru-RU" altLang="ru-RU" sz="2400" i="1" dirty="0"/>
              <a:t>Ваши действия?</a:t>
            </a:r>
          </a:p>
          <a:p>
            <a:pPr>
              <a:defRPr/>
            </a:pPr>
            <a:r>
              <a:rPr lang="ru-RU" altLang="ru-RU" sz="2400" dirty="0"/>
              <a:t>Ребенок нашел на проезжей части города 10 рублей и положил их в карман с надеждой пополнить свою копилку. </a:t>
            </a:r>
            <a:r>
              <a:rPr lang="ru-RU" altLang="ru-RU" sz="2400" i="1" dirty="0"/>
              <a:t>Ваши действия?</a:t>
            </a:r>
          </a:p>
          <a:p>
            <a:pPr>
              <a:defRPr/>
            </a:pPr>
            <a:r>
              <a:rPr lang="ru-RU" altLang="ru-RU" sz="2400" dirty="0"/>
              <a:t>За каждое трудовое действие папа вознаграждает ребенка 5 рублями. Сын готов исполнять любое поручение отца за деньги. </a:t>
            </a:r>
            <a:r>
              <a:rPr lang="ru-RU" altLang="ru-RU" sz="2400" i="1" dirty="0"/>
              <a:t>Ваше отношение к ситуации?</a:t>
            </a:r>
          </a:p>
          <a:p>
            <a:pPr>
              <a:defRPr/>
            </a:pPr>
            <a:r>
              <a:rPr lang="ru-RU" altLang="ru-RU" sz="2400" dirty="0"/>
              <a:t>Ребенок просит новую игрушку, на что родители отвечают: «На это сейчас нет денег!». «Как же нет!, - думает обиженный ребенок, - только что видел полный кошелек». </a:t>
            </a:r>
            <a:r>
              <a:rPr lang="ru-RU" altLang="ru-RU" sz="2400" i="1" dirty="0"/>
              <a:t>Ваше отношение к ситуации?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altLang="ru-RU" sz="2400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Задачи формирования основ финансовой грамотности</a:t>
            </a:r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/>
              <a:t>знакомить детей с </a:t>
            </a:r>
            <a:r>
              <a:rPr lang="ru-RU" altLang="ru-RU">
                <a:solidFill>
                  <a:srgbClr val="FF0000"/>
                </a:solidFill>
              </a:rPr>
              <a:t>основными экономическими понятиями </a:t>
            </a:r>
            <a:r>
              <a:rPr lang="ru-RU" altLang="ru-RU"/>
              <a:t>(деньги, ресурсы, цена, и т.д.). </a:t>
            </a:r>
          </a:p>
          <a:p>
            <a:r>
              <a:rPr lang="ru-RU" altLang="ru-RU"/>
              <a:t>формировать представление детей о финансовой грамотности, </a:t>
            </a:r>
            <a:r>
              <a:rPr lang="ru-RU" altLang="ru-RU">
                <a:solidFill>
                  <a:srgbClr val="FF0000"/>
                </a:solidFill>
              </a:rPr>
              <a:t>организации производства</a:t>
            </a:r>
            <a:r>
              <a:rPr lang="ru-RU" altLang="ru-RU"/>
              <a:t>;</a:t>
            </a:r>
          </a:p>
          <a:p>
            <a:r>
              <a:rPr lang="ru-RU" altLang="ru-RU"/>
              <a:t>формировать понятие основных </a:t>
            </a:r>
            <a:r>
              <a:rPr lang="ru-RU" altLang="ru-RU">
                <a:solidFill>
                  <a:srgbClr val="FF0000"/>
                </a:solidFill>
              </a:rPr>
              <a:t>правил расходования денег</a:t>
            </a:r>
            <a:r>
              <a:rPr lang="ru-RU" altLang="ru-RU"/>
              <a:t>, умение учитывать важность и необходимость покупки;</a:t>
            </a:r>
          </a:p>
          <a:p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Задачи формирования основ финансовой грамотности</a:t>
            </a:r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>
          <a:xfrm>
            <a:off x="539750" y="1476375"/>
            <a:ext cx="8147050" cy="4976813"/>
          </a:xfrm>
        </p:spPr>
        <p:txBody>
          <a:bodyPr/>
          <a:lstStyle/>
          <a:p>
            <a:r>
              <a:rPr lang="ru-RU" altLang="ru-RU" sz="2800"/>
              <a:t>воспитывать </a:t>
            </a:r>
            <a:r>
              <a:rPr lang="ru-RU" altLang="ru-RU" sz="2800">
                <a:solidFill>
                  <a:srgbClr val="FF0000"/>
                </a:solidFill>
              </a:rPr>
              <a:t>уважения к труду, людям труда</a:t>
            </a:r>
            <a:r>
              <a:rPr lang="ru-RU" altLang="ru-RU" sz="2800"/>
              <a:t>, </a:t>
            </a:r>
            <a:r>
              <a:rPr lang="ru-RU" altLang="ru-RU" sz="2800">
                <a:solidFill>
                  <a:srgbClr val="FF0000"/>
                </a:solidFill>
              </a:rPr>
              <a:t>бережливого отношения</a:t>
            </a:r>
            <a:r>
              <a:rPr lang="ru-RU" altLang="ru-RU" sz="2800"/>
              <a:t> ко всем видам собственности;</a:t>
            </a:r>
          </a:p>
          <a:p>
            <a:r>
              <a:rPr lang="ru-RU" altLang="ru-RU" sz="2800"/>
              <a:t>воспитывать умение правильного обращения с деньгами, </a:t>
            </a:r>
            <a:r>
              <a:rPr lang="ru-RU" altLang="ru-RU" sz="2800">
                <a:solidFill>
                  <a:srgbClr val="FF0000"/>
                </a:solidFill>
              </a:rPr>
              <a:t>разумного подхода к своим желаниям</a:t>
            </a:r>
            <a:r>
              <a:rPr lang="ru-RU" altLang="ru-RU" sz="2800"/>
              <a:t>, сопоставление их с возможностями бюджета семьи;</a:t>
            </a:r>
          </a:p>
          <a:p>
            <a:r>
              <a:rPr lang="ru-RU" altLang="ru-RU" sz="2800"/>
              <a:t>воспитывать </a:t>
            </a:r>
            <a:r>
              <a:rPr lang="ru-RU" altLang="ru-RU" sz="2800">
                <a:solidFill>
                  <a:srgbClr val="FF0000"/>
                </a:solidFill>
              </a:rPr>
              <a:t>нравственно-экономических качеств и ценностных ориентиров</a:t>
            </a:r>
            <a:r>
              <a:rPr lang="ru-RU" altLang="ru-RU" sz="2800"/>
              <a:t>, необходимых для </a:t>
            </a:r>
            <a:r>
              <a:rPr lang="ru-RU" altLang="ru-RU" sz="2800">
                <a:solidFill>
                  <a:srgbClr val="FF0000"/>
                </a:solidFill>
              </a:rPr>
              <a:t>рационального поведения</a:t>
            </a:r>
            <a:r>
              <a:rPr lang="ru-RU" altLang="ru-RU" sz="2800"/>
              <a:t> в финансовой сфере.</a:t>
            </a:r>
          </a:p>
          <a:p>
            <a:endParaRPr lang="ru-RU" altLang="ru-RU"/>
          </a:p>
        </p:txBody>
      </p:sp>
    </p:spTree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146175"/>
          </a:xfrm>
        </p:spPr>
        <p:txBody>
          <a:bodyPr/>
          <a:lstStyle/>
          <a:p>
            <a:r>
              <a:rPr lang="ru-RU" altLang="ru-RU"/>
              <a:t>Содержание знаний детей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968875"/>
          </a:xfrm>
        </p:spPr>
        <p:txBody>
          <a:bodyPr/>
          <a:lstStyle/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Деньги не появляются сами собой, а зарабатываются!</a:t>
            </a:r>
            <a:endParaRPr lang="ru-RU" sz="2100" dirty="0">
              <a:solidFill>
                <a:srgbClr val="FF0000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100" dirty="0"/>
              <a:t>Объясняем, как люди зарабатывают деньги и каким образом заработок зависит от вида деятельности.</a:t>
            </a:r>
          </a:p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Сначала зарабатываем – потом тратим.</a:t>
            </a:r>
            <a:r>
              <a:rPr lang="ru-RU" sz="2100" dirty="0">
                <a:solidFill>
                  <a:srgbClr val="FF0000"/>
                </a:solidFill>
              </a:rPr>
              <a:t> 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100" dirty="0"/>
              <a:t>Рассказываем, что «из тумбочки можно взять только то, что в нее положили», – соответственно, чем больше зарабатываешь и разумнее тратишь, тем больше можешь купить.</a:t>
            </a:r>
          </a:p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Стоимость товара зависит от его качества, нужности и от того, насколько сложно его произвести. </a:t>
            </a:r>
            <a:endParaRPr lang="ru-RU" sz="2100" dirty="0">
              <a:solidFill>
                <a:srgbClr val="FF0000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100" dirty="0"/>
              <a:t>Объясняем, что цена – это количество денег, которые надо отдать, а товар в магазине – это результат труда других людей, поэтому он стоит денег; люди как бы меняют свой труд на труд других людей, и в этой цепочке деньги – это посредник.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r>
              <a:rPr lang="ru-RU" altLang="ru-RU"/>
              <a:t>Содержание знаний детей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256212"/>
          </a:xfrm>
        </p:spPr>
        <p:txBody>
          <a:bodyPr/>
          <a:lstStyle/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Деньги любят счет.</a:t>
            </a:r>
            <a:r>
              <a:rPr lang="ru-RU" sz="2100" dirty="0">
                <a:solidFill>
                  <a:srgbClr val="FF0000"/>
                </a:solidFill>
              </a:rPr>
              <a:t> 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100" dirty="0"/>
              <a:t>Приучаем считать сдачу и вообще быстро и внимательно считать деньги.</a:t>
            </a:r>
          </a:p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Финансы нужно планировать.</a:t>
            </a:r>
            <a:r>
              <a:rPr lang="ru-RU" sz="2100" dirty="0">
                <a:solidFill>
                  <a:srgbClr val="FF0000"/>
                </a:solidFill>
              </a:rPr>
              <a:t> 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100" dirty="0"/>
              <a:t>Приучаем вести учет доходов и расходов в краткосрочном периоде.</a:t>
            </a:r>
          </a:p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Твои деньги бывают объектом чужого интереса.</a:t>
            </a:r>
            <a:endParaRPr lang="ru-RU" sz="2100" dirty="0">
              <a:solidFill>
                <a:srgbClr val="FF0000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100" dirty="0"/>
              <a:t>Договариваемся о ключевых правилах финансовой безопасности и о том, к кому нужно обращаться в экстренных случаях.</a:t>
            </a:r>
          </a:p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Не все покупается. </a:t>
            </a:r>
            <a:endParaRPr lang="ru-RU" sz="2100" dirty="0">
              <a:solidFill>
                <a:srgbClr val="FF0000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100" dirty="0"/>
              <a:t>Прививаем понимание того, что </a:t>
            </a:r>
            <a:r>
              <a:rPr lang="ru-RU" sz="2100" b="1" dirty="0"/>
              <a:t>главные ценности – жизнь, отношения, радость близких людей – за деньги не купишь</a:t>
            </a:r>
            <a:r>
              <a:rPr lang="ru-RU" sz="2100" dirty="0"/>
              <a:t>.</a:t>
            </a:r>
          </a:p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Финансы – это интересно и увлекательно!</a:t>
            </a:r>
            <a:endParaRPr lang="ru-RU" sz="2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r>
              <a:rPr lang="ru-RU" altLang="ru-RU"/>
              <a:t>Перспективный план</a:t>
            </a:r>
          </a:p>
        </p:txBody>
      </p:sp>
      <p:sp>
        <p:nvSpPr>
          <p:cNvPr id="27650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r>
              <a:rPr lang="ru-RU" altLang="ru-RU" sz="2400">
                <a:solidFill>
                  <a:srgbClr val="FF0000"/>
                </a:solidFill>
              </a:rPr>
              <a:t>Сентябрь </a:t>
            </a:r>
            <a:r>
              <a:rPr lang="ru-RU" altLang="ru-RU"/>
              <a:t>«</a:t>
            </a:r>
            <a:r>
              <a:rPr lang="ru-RU" altLang="ru-RU" sz="2400"/>
              <a:t>Откуда пришли деньги?»</a:t>
            </a:r>
          </a:p>
          <a:p>
            <a:r>
              <a:rPr lang="ru-RU" altLang="ru-RU" sz="2400"/>
              <a:t>«Деньги: монета, банкнота, пластиковая карта»</a:t>
            </a:r>
          </a:p>
          <a:p>
            <a:r>
              <a:rPr lang="ru-RU" altLang="ru-RU" sz="2400"/>
              <a:t>«Сколько стоит папина машина?» (понятие цены, стоимости)</a:t>
            </a:r>
          </a:p>
          <a:p>
            <a:r>
              <a:rPr lang="ru-RU" altLang="ru-RU" sz="2400">
                <a:solidFill>
                  <a:srgbClr val="FF0000"/>
                </a:solidFill>
              </a:rPr>
              <a:t>Октябрь</a:t>
            </a:r>
            <a:r>
              <a:rPr lang="ru-RU" altLang="ru-RU" sz="2400"/>
              <a:t> «Что такое семейный бюджет? Планируем вместе»</a:t>
            </a:r>
          </a:p>
          <a:p>
            <a:r>
              <a:rPr lang="ru-RU" altLang="ru-RU" sz="2400"/>
              <a:t>«Как правильно делать покупки?»</a:t>
            </a:r>
          </a:p>
          <a:p>
            <a:r>
              <a:rPr lang="ru-RU" altLang="ru-RU" sz="2400"/>
              <a:t>«Магазин или супермаркет; где выгодно?»</a:t>
            </a:r>
          </a:p>
          <a:p>
            <a:r>
              <a:rPr lang="ru-RU" altLang="ru-RU" sz="2400">
                <a:solidFill>
                  <a:srgbClr val="FF0000"/>
                </a:solidFill>
              </a:rPr>
              <a:t>Ноябрь</a:t>
            </a:r>
            <a:r>
              <a:rPr lang="ru-RU" altLang="ru-RU" sz="2400"/>
              <a:t> Игра «Биржа труда»</a:t>
            </a:r>
          </a:p>
          <a:p>
            <a:r>
              <a:rPr lang="ru-RU" altLang="ru-RU" sz="2400"/>
              <a:t>«Дом, где живут деньги» (экскурсия в банк)</a:t>
            </a:r>
          </a:p>
          <a:p>
            <a:r>
              <a:rPr lang="ru-RU" altLang="ru-RU" sz="2400"/>
              <a:t>«Услуги и товары»</a:t>
            </a:r>
          </a:p>
          <a:p>
            <a:r>
              <a:rPr lang="ru-RU" altLang="ru-RU" sz="2400"/>
              <a:t>«Карманные деньги у детей»</a:t>
            </a:r>
          </a:p>
          <a:p>
            <a:endParaRPr lang="ru-RU" altLang="ru-RU" sz="2400"/>
          </a:p>
          <a:p>
            <a:endParaRPr lang="ru-RU" altLang="ru-RU" sz="2400"/>
          </a:p>
          <a:p>
            <a:endParaRPr lang="ru-RU" altLang="ru-RU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r>
              <a:rPr lang="ru-RU" altLang="ru-RU"/>
              <a:t>Перспективный план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80012"/>
          </a:xfrm>
        </p:spPr>
        <p:txBody>
          <a:bodyPr/>
          <a:lstStyle/>
          <a:p>
            <a:r>
              <a:rPr lang="ru-RU" altLang="ru-RU" sz="2400" dirty="0">
                <a:solidFill>
                  <a:srgbClr val="FF0000"/>
                </a:solidFill>
              </a:rPr>
              <a:t>Декабрь </a:t>
            </a:r>
            <a:r>
              <a:rPr lang="ru-RU" altLang="ru-RU" sz="2400" dirty="0"/>
              <a:t>«Наука Экономика»</a:t>
            </a:r>
          </a:p>
          <a:p>
            <a:r>
              <a:rPr lang="ru-RU" altLang="ru-RU" sz="2400" dirty="0"/>
              <a:t>«Большой или маленький? Проблема выбора»</a:t>
            </a:r>
          </a:p>
          <a:p>
            <a:r>
              <a:rPr lang="ru-RU" altLang="ru-RU" sz="2400" dirty="0"/>
              <a:t>«Моя копилка»</a:t>
            </a:r>
          </a:p>
          <a:p>
            <a:r>
              <a:rPr lang="ru-RU" altLang="ru-RU" sz="2400" dirty="0"/>
              <a:t>«Выбираем подарок другу»</a:t>
            </a:r>
          </a:p>
          <a:p>
            <a:r>
              <a:rPr lang="ru-RU" altLang="ru-RU" sz="2400" dirty="0">
                <a:solidFill>
                  <a:srgbClr val="FF0000"/>
                </a:solidFill>
              </a:rPr>
              <a:t>Январь </a:t>
            </a:r>
            <a:r>
              <a:rPr lang="ru-RU" altLang="ru-RU" sz="2400" dirty="0"/>
              <a:t>«Сохранить и приумножить»</a:t>
            </a:r>
          </a:p>
          <a:p>
            <a:r>
              <a:rPr lang="ru-RU" altLang="ru-RU" sz="2400" dirty="0"/>
              <a:t>«Производители и ресурсы»</a:t>
            </a:r>
          </a:p>
          <a:p>
            <a:r>
              <a:rPr lang="ru-RU" altLang="ru-RU" sz="2400" dirty="0"/>
              <a:t>Дидактическая игра «Банкомат»</a:t>
            </a:r>
          </a:p>
          <a:p>
            <a:r>
              <a:rPr lang="ru-RU" altLang="ru-RU" sz="2400" dirty="0">
                <a:solidFill>
                  <a:srgbClr val="FF0000"/>
                </a:solidFill>
              </a:rPr>
              <a:t>Февраль</a:t>
            </a:r>
            <a:r>
              <a:rPr lang="ru-RU" altLang="ru-RU" sz="2400" dirty="0"/>
              <a:t> «Как сберечь ресурсы планеты?»</a:t>
            </a:r>
          </a:p>
          <a:p>
            <a:r>
              <a:rPr lang="ru-RU" altLang="ru-RU" sz="2400" dirty="0"/>
              <a:t>«Какая бывает валюта?»</a:t>
            </a:r>
          </a:p>
          <a:p>
            <a:r>
              <a:rPr lang="ru-RU" altLang="ru-RU" sz="2400" dirty="0"/>
              <a:t>Игра «Гипермаркет «Ромашка»</a:t>
            </a:r>
          </a:p>
          <a:p>
            <a:r>
              <a:rPr lang="ru-RU" altLang="ru-RU" sz="2400" dirty="0"/>
              <a:t>«Копейка рубль бережет»</a:t>
            </a:r>
          </a:p>
          <a:p>
            <a:endParaRPr lang="ru-RU" altLang="ru-RU" sz="2400" dirty="0"/>
          </a:p>
          <a:p>
            <a:endParaRPr lang="ru-RU" altLang="ru-RU" sz="2400" dirty="0"/>
          </a:p>
          <a:p>
            <a:endParaRPr lang="ru-RU" altLang="ru-RU" sz="2400" dirty="0"/>
          </a:p>
          <a:p>
            <a:endParaRPr lang="ru-RU" altLang="ru-RU" dirty="0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r>
              <a:rPr lang="ru-RU" altLang="ru-RU"/>
              <a:t>Перспективный план</a:t>
            </a:r>
          </a:p>
        </p:txBody>
      </p:sp>
      <p:sp>
        <p:nvSpPr>
          <p:cNvPr id="29698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r>
              <a:rPr lang="ru-RU" altLang="ru-RU" sz="2400" dirty="0">
                <a:solidFill>
                  <a:srgbClr val="FF0000"/>
                </a:solidFill>
              </a:rPr>
              <a:t>Март</a:t>
            </a:r>
            <a:r>
              <a:rPr lang="ru-RU" altLang="ru-RU" sz="2400" dirty="0"/>
              <a:t> «Как заработать миллион?»</a:t>
            </a:r>
          </a:p>
          <a:p>
            <a:r>
              <a:rPr lang="ru-RU" altLang="ru-RU" sz="2400" dirty="0"/>
              <a:t>Игра «Сбербанк»</a:t>
            </a:r>
          </a:p>
          <a:p>
            <a:r>
              <a:rPr lang="ru-RU" altLang="ru-RU" sz="2400" dirty="0"/>
              <a:t>«Школа гнома Эконома»</a:t>
            </a:r>
          </a:p>
          <a:p>
            <a:r>
              <a:rPr lang="ru-RU" altLang="ru-RU" sz="2400" dirty="0"/>
              <a:t>«Что? Где? Почем?»</a:t>
            </a:r>
          </a:p>
          <a:p>
            <a:r>
              <a:rPr lang="ru-RU" altLang="ru-RU" sz="2400" dirty="0">
                <a:solidFill>
                  <a:srgbClr val="FF0000"/>
                </a:solidFill>
              </a:rPr>
              <a:t>Апрель</a:t>
            </a:r>
            <a:r>
              <a:rPr lang="ru-RU" altLang="ru-RU" sz="2400" dirty="0"/>
              <a:t> Игра «Аукцион идей»</a:t>
            </a:r>
          </a:p>
          <a:p>
            <a:r>
              <a:rPr lang="ru-RU" altLang="ru-RU" sz="2400" dirty="0"/>
              <a:t>«Не имей сто рублей, а имей сто друзей»</a:t>
            </a:r>
          </a:p>
          <a:p>
            <a:r>
              <a:rPr lang="ru-RU" altLang="ru-RU" sz="2400" dirty="0"/>
              <a:t>«Ты – мне, я – тебе!»</a:t>
            </a:r>
          </a:p>
          <a:p>
            <a:r>
              <a:rPr lang="ru-RU" altLang="ru-RU" sz="2400" dirty="0">
                <a:solidFill>
                  <a:srgbClr val="FF0000"/>
                </a:solidFill>
              </a:rPr>
              <a:t>Май</a:t>
            </a:r>
            <a:r>
              <a:rPr lang="ru-RU" altLang="ru-RU" sz="2400" dirty="0"/>
              <a:t> «Сколько нужно человеку?» (потребности человека)</a:t>
            </a:r>
          </a:p>
          <a:p>
            <a:r>
              <a:rPr lang="ru-RU" altLang="ru-RU" sz="2400" dirty="0"/>
              <a:t>«Учимся экономить»</a:t>
            </a:r>
          </a:p>
          <a:p>
            <a:r>
              <a:rPr lang="ru-RU" altLang="ru-RU" sz="2400" dirty="0"/>
              <a:t>«Веселая реклама»</a:t>
            </a:r>
          </a:p>
          <a:p>
            <a:r>
              <a:rPr lang="ru-RU" altLang="ru-RU" sz="2400" dirty="0"/>
              <a:t>Путешествие на экономическую планету «</a:t>
            </a:r>
            <a:r>
              <a:rPr lang="ru-RU" altLang="ru-RU" sz="2400" dirty="0" err="1"/>
              <a:t>Финансия</a:t>
            </a:r>
            <a:r>
              <a:rPr lang="ru-RU" altLang="ru-RU" sz="2400" dirty="0"/>
              <a:t>»</a:t>
            </a:r>
          </a:p>
          <a:p>
            <a:endParaRPr lang="ru-RU" altLang="ru-RU" sz="2400" dirty="0"/>
          </a:p>
          <a:p>
            <a:endParaRPr lang="ru-RU" altLang="ru-RU" sz="2400" dirty="0"/>
          </a:p>
          <a:p>
            <a:endParaRPr lang="ru-RU" altLang="ru-RU" sz="2400" dirty="0"/>
          </a:p>
          <a:p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Центр финансовой грамотности</a:t>
            </a:r>
          </a:p>
        </p:txBody>
      </p:sp>
      <p:sp>
        <p:nvSpPr>
          <p:cNvPr id="3277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пособия для сюжетно-ролевых игр «Банк», «Гипермаркет», </a:t>
            </a:r>
          </a:p>
          <a:p>
            <a:r>
              <a:rPr lang="ru-RU" altLang="ru-RU" dirty="0"/>
              <a:t>настольные дидактические игры «Копилка», «Профессии и продукты труда», «Монополия», «Банкомат»</a:t>
            </a:r>
          </a:p>
          <a:p>
            <a:r>
              <a:rPr lang="ru-RU" altLang="ru-RU" dirty="0"/>
              <a:t>мини-музеи «Деньги разных стран».</a:t>
            </a:r>
          </a:p>
          <a:p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8465D-AC1C-4E50-9A2D-449F32C3B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7B29AE7-AF8D-49EC-A077-FB51F6A77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0" r="5988"/>
          <a:stretch/>
        </p:blipFill>
        <p:spPr>
          <a:xfrm>
            <a:off x="748718" y="692696"/>
            <a:ext cx="7543800" cy="56769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7667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7BD08-A2BA-4AD6-AEA8-5C99354B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B4D8C6F-2DDB-4A3A-AB22-C14B5CE3D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54" y="332656"/>
            <a:ext cx="3320150" cy="4426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21B3EE-C2E8-4A69-9273-E8830C76BD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669363"/>
            <a:ext cx="4725392" cy="35440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75772793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3E80E-3463-4029-8C8D-5005A1417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DB9E777-EF86-44DF-84D5-2F519BB78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285" y="260649"/>
            <a:ext cx="2674515" cy="41714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034A0E-5334-425D-B951-8BE37A8194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88640"/>
            <a:ext cx="2592288" cy="40514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249370-CF3F-4CA3-AC69-CDF0BC9B6D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823" y="2921989"/>
            <a:ext cx="2896159" cy="3566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9858007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A68E9A-0DA9-4486-9B54-25768650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DC1396F-8D29-4244-9DD8-45B6D7884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80" y="3246793"/>
            <a:ext cx="2741948" cy="3458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F6660F-ACE3-41A9-9B74-53043531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9964CF-86A6-42BF-9FF8-EC14C2EBA1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246793"/>
            <a:ext cx="2945432" cy="3458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CCA67A-1B00-480E-A2B3-836BA2CC5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95"/>
          <a:stretch/>
        </p:blipFill>
        <p:spPr>
          <a:xfrm>
            <a:off x="2016696" y="198227"/>
            <a:ext cx="4536504" cy="2798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22611625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85725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/>
          </p:cNvPr>
          <p:cNvSpPr/>
          <p:nvPr/>
        </p:nvSpPr>
        <p:spPr>
          <a:xfrm>
            <a:off x="638175" y="857250"/>
            <a:ext cx="6777817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5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Дидактическая игра «Банкомат»</a:t>
            </a:r>
          </a:p>
        </p:txBody>
      </p:sp>
      <p:sp>
        <p:nvSpPr>
          <p:cNvPr id="5" name="Прямоугольник 4">
            <a:extLst/>
          </p:cNvPr>
          <p:cNvSpPr/>
          <p:nvPr/>
        </p:nvSpPr>
        <p:spPr>
          <a:xfrm>
            <a:off x="3489723" y="1554957"/>
            <a:ext cx="403979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Цель: </a:t>
            </a:r>
            <a:r>
              <a:rPr lang="ru-RU" sz="2700" b="1" dirty="0">
                <a:solidFill>
                  <a:srgbClr val="FF0000"/>
                </a:solidFill>
                <a:latin typeface="Monotype Corsiva" panose="03010101010201010101" pitchFamily="66" charset="0"/>
                <a:cs typeface="+mn-cs"/>
              </a:rPr>
              <a:t>формирование основ финансовой грамотности у детей старшего дошкольного возраста.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+mn-cs"/>
              </a:rPr>
              <a:t>Задачи: </a:t>
            </a:r>
            <a:r>
              <a:rPr lang="ru-RU" sz="2700" b="1" dirty="0">
                <a:solidFill>
                  <a:srgbClr val="FF0000"/>
                </a:solidFill>
                <a:latin typeface="Monotype Corsiva" panose="03010101010201010101" pitchFamily="66" charset="0"/>
                <a:cs typeface="+mn-cs"/>
              </a:rPr>
              <a:t>формировать умение пользоваться банкоматом, совершенствовать навыки счета.</a:t>
            </a:r>
          </a:p>
        </p:txBody>
      </p:sp>
      <p:pic>
        <p:nvPicPr>
          <p:cNvPr id="6" name="Рисунок 5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578953"/>
            <a:ext cx="3258635" cy="4344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6C788-6AE7-4DAE-B381-09AC66F9F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D6D50FD-B48A-4987-98EA-727473DE2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07455" y="-516547"/>
            <a:ext cx="5886699" cy="77872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28D863-6D82-4E3E-A4D5-87FFD167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4981911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1043608" y="1340768"/>
            <a:ext cx="6957392" cy="768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584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ru-RU" altLang="en-US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58D577A-60A8-4390-B5BD-6A2DEEC09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19" y="882179"/>
            <a:ext cx="7637970" cy="53662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409575" y="2432050"/>
            <a:ext cx="6978650" cy="1195388"/>
          </a:xfrm>
        </p:spPr>
        <p:txBody>
          <a:bodyPr/>
          <a:lstStyle/>
          <a:p>
            <a:endParaRPr lang="ru-RU"/>
          </a:p>
        </p:txBody>
      </p:sp>
      <p:sp>
        <p:nvSpPr>
          <p:cNvPr id="3686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878418-C581-49CA-A71C-1B368729463F}" type="slidenum">
              <a:rPr lang="ru-RU" altLang="en-US" smtClean="0"/>
              <a:pPr/>
              <a:t>21</a:t>
            </a:fld>
            <a:endParaRPr lang="ru-RU" alt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63DA0E0-1028-4F2C-91A8-FC3FC4525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4824536" cy="3394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05710F-E4E2-4CA8-9AFB-4BCB16271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110" y="2484512"/>
            <a:ext cx="3452689" cy="4221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9917E-8D6C-4AC4-B265-625300315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B477369-B1D3-431F-B7C2-A0860C5E8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05" y="1268760"/>
            <a:ext cx="7065572" cy="5112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6486933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88756-411E-4935-9390-8048CA541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4AA01E9-7AFE-4D9D-BC71-23EE1AB94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59" y="4013730"/>
            <a:ext cx="3497495" cy="2594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91098D-AF17-43BB-8F86-E2E1A05F3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527A6C-BEDD-4BEB-B846-9CBCB93BAC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452" y="4044918"/>
            <a:ext cx="3497495" cy="2594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9AA4B79-59C6-4A89-9C59-D3119AA1F1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18942"/>
            <a:ext cx="4480013" cy="33228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8660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9C6F4-C31B-4C8A-BF3A-DAECED47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A7477F8-CF2A-480E-A320-5ECD3D237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245" y="400411"/>
            <a:ext cx="2320900" cy="3387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221773-7E90-4B5D-A431-29F53F487E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5" y="381661"/>
            <a:ext cx="2279692" cy="33902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72DF0A-E055-42E8-8F7E-B4F59DCFDA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79" y="4128007"/>
            <a:ext cx="3384819" cy="2510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C5D6F7-A6E6-4021-9E8D-2B8ABD2269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79" y="384386"/>
            <a:ext cx="2404589" cy="33875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1A6037-F80D-411A-B7E6-EF392450EC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177217"/>
            <a:ext cx="3451165" cy="2510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29288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0C3FA-4C86-4CC4-A29E-83A452FC8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Методическая литература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3FD1BA-58D4-43C9-A41E-6F79CD5B9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AE1C6-FBBA-4694-8649-815DA1DF61FA}" type="slidenum">
              <a:rPr lang="ru-RU" altLang="en-US" smtClean="0"/>
              <a:pPr>
                <a:defRPr/>
              </a:pPr>
              <a:t>25</a:t>
            </a:fld>
            <a:endParaRPr lang="ru-RU" altLang="en-US"/>
          </a:p>
        </p:txBody>
      </p:sp>
      <p:pic>
        <p:nvPicPr>
          <p:cNvPr id="5" name="Picture 6" descr="https://ds04.infourok.ru/uploads/ex/0fd8/00004a6f-5f4e31f4/img3.jpg">
            <a:extLst>
              <a:ext uri="{FF2B5EF4-FFF2-40B4-BE49-F238E27FC236}">
                <a16:creationId xmlns:a16="http://schemas.microsoft.com/office/drawing/2014/main" id="{DF39C9B6-05EA-4915-A249-6FF1DFA9F1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99592" y="1484784"/>
            <a:ext cx="7793264" cy="5220816"/>
          </a:xfrm>
        </p:spPr>
      </p:pic>
    </p:spTree>
    <p:extLst>
      <p:ext uri="{BB962C8B-B14F-4D97-AF65-F5344CB8AC3E}">
        <p14:creationId xmlns:p14="http://schemas.microsoft.com/office/powerpoint/2010/main" val="2195524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611560" y="134074"/>
            <a:ext cx="7543800" cy="1295400"/>
          </a:xfrm>
        </p:spPr>
        <p:txBody>
          <a:bodyPr/>
          <a:lstStyle/>
          <a:p>
            <a:pPr algn="ctr"/>
            <a:r>
              <a:rPr lang="ru-RU" altLang="ru-RU" dirty="0"/>
              <a:t>Художественная литература для детей</a:t>
            </a:r>
          </a:p>
        </p:txBody>
      </p:sp>
      <p:sp>
        <p:nvSpPr>
          <p:cNvPr id="3789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err="1"/>
              <a:t>К.Чуковский</a:t>
            </a:r>
            <a:r>
              <a:rPr lang="ru-RU" altLang="ru-RU" dirty="0"/>
              <a:t> «</a:t>
            </a:r>
            <a:r>
              <a:rPr lang="ru-RU" altLang="ru-RU" dirty="0" err="1"/>
              <a:t>Федорино</a:t>
            </a:r>
            <a:r>
              <a:rPr lang="ru-RU" altLang="ru-RU" dirty="0"/>
              <a:t> горе», «Муха-цокотуха»</a:t>
            </a:r>
          </a:p>
          <a:p>
            <a:r>
              <a:rPr lang="ru-RU" altLang="ru-RU" dirty="0"/>
              <a:t>Галлиев Ш. «Три копейки на покупку», «Волшебное кольцо»</a:t>
            </a:r>
          </a:p>
          <a:p>
            <a:r>
              <a:rPr lang="ru-RU" altLang="ru-RU" dirty="0"/>
              <a:t>английская сказка «Три поросенка»</a:t>
            </a:r>
          </a:p>
          <a:p>
            <a:r>
              <a:rPr lang="ru-RU" altLang="ru-RU" dirty="0"/>
              <a:t>Романов А. «Чудеса в кошельке»</a:t>
            </a:r>
          </a:p>
          <a:p>
            <a:r>
              <a:rPr lang="ru-RU" altLang="ru-RU" dirty="0" err="1"/>
              <a:t>С.Михалков</a:t>
            </a:r>
            <a:r>
              <a:rPr lang="ru-RU" altLang="ru-RU" dirty="0"/>
              <a:t> «Как старик корову продавал»</a:t>
            </a:r>
          </a:p>
          <a:p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Мультимедийное обеспечение</a:t>
            </a:r>
          </a:p>
        </p:txBody>
      </p:sp>
      <p:sp>
        <p:nvSpPr>
          <p:cNvPr id="46082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ru-RU" altLang="ru-RU" dirty="0"/>
              <a:t>Мультфильм СМЕШАРИКИ «Финансовая грамотность. Благородное дело», «Где могут вырасти деньги?»</a:t>
            </a:r>
          </a:p>
          <a:p>
            <a:r>
              <a:rPr lang="ru-RU" altLang="ru-RU" dirty="0"/>
              <a:t>Мультфильм из серии «Азбука денег тетушки Совы - Работа и зарплата». </a:t>
            </a:r>
            <a:endParaRPr lang="ru-RU" altLang="ru-RU" dirty="0">
              <a:solidFill>
                <a:srgbClr val="FF0000"/>
              </a:solidFill>
            </a:endParaRPr>
          </a:p>
          <a:p>
            <a:endParaRPr lang="ru-RU" altLang="ru-RU" dirty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12"/>
          </p:nvPr>
        </p:nvSpPr>
        <p:spPr>
          <a:xfrm rot="5400000">
            <a:off x="6989763" y="3736975"/>
            <a:ext cx="3200400" cy="365125"/>
          </a:xfrm>
          <a:noFill/>
        </p:spPr>
        <p:txBody>
          <a:bodyPr/>
          <a:lstStyle/>
          <a:p>
            <a:pPr algn="l"/>
            <a:endParaRPr lang="ru-RU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/>
              <a:t>Примерные названия сюжетно-ролевых игр</a:t>
            </a:r>
          </a:p>
        </p:txBody>
      </p:sp>
      <p:sp>
        <p:nvSpPr>
          <p:cNvPr id="471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«Банк»</a:t>
            </a:r>
          </a:p>
          <a:p>
            <a:r>
              <a:rPr lang="ru-RU" altLang="ru-RU" dirty="0"/>
              <a:t>«Кафе»</a:t>
            </a:r>
          </a:p>
          <a:p>
            <a:r>
              <a:rPr lang="ru-RU" altLang="ru-RU" dirty="0"/>
              <a:t>«Супермаркет» </a:t>
            </a:r>
          </a:p>
          <a:p>
            <a:r>
              <a:rPr lang="ru-RU" altLang="ru-RU" dirty="0"/>
              <a:t>«Путешествие» </a:t>
            </a:r>
          </a:p>
          <a:p>
            <a:r>
              <a:rPr lang="ru-RU" altLang="ru-RU" dirty="0"/>
              <a:t>«Аукцион»</a:t>
            </a:r>
          </a:p>
          <a:p>
            <a:r>
              <a:rPr lang="ru-RU" altLang="ru-RU" dirty="0"/>
              <a:t>«Ателье для маленьких красавиц»</a:t>
            </a:r>
          </a:p>
          <a:p>
            <a:r>
              <a:rPr lang="ru-RU" altLang="ru-RU" dirty="0"/>
              <a:t>«Рекламное агентство»</a:t>
            </a:r>
          </a:p>
          <a:p>
            <a:r>
              <a:rPr lang="ru-RU" altLang="ru-RU" dirty="0"/>
              <a:t>«Магазин Детский мир» и др.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WordArt 7"/>
          <p:cNvSpPr>
            <a:spLocks noChangeArrowheads="1" noChangeShapeType="1" noTextEdit="1"/>
          </p:cNvSpPr>
          <p:nvPr/>
        </p:nvSpPr>
        <p:spPr bwMode="auto">
          <a:xfrm>
            <a:off x="611188" y="3284538"/>
            <a:ext cx="727392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37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Georgia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3292</TotalTime>
  <Words>911</Words>
  <Application>Microsoft Office PowerPoint</Application>
  <PresentationFormat>Экран (4:3)</PresentationFormat>
  <Paragraphs>109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Georgia</vt:lpstr>
      <vt:lpstr>Monotype Corsiva</vt:lpstr>
      <vt:lpstr>Times New Roman</vt:lpstr>
      <vt:lpstr>Wingdings</vt:lpstr>
      <vt:lpstr>Сеть</vt:lpstr>
      <vt:lpstr>    </vt:lpstr>
      <vt:lpstr>Презентация PowerPoint</vt:lpstr>
      <vt:lpstr>Финансовая грамотность</vt:lpstr>
      <vt:lpstr>Презентация PowerPoint</vt:lpstr>
      <vt:lpstr>Проблемные ситуации</vt:lpstr>
      <vt:lpstr>Задачи формирования основ финансовой грамотности</vt:lpstr>
      <vt:lpstr>Задачи формирования основ финансовой грамотности</vt:lpstr>
      <vt:lpstr>Содержание знаний детей</vt:lpstr>
      <vt:lpstr>Содержание знаний детей</vt:lpstr>
      <vt:lpstr>Перспективный план</vt:lpstr>
      <vt:lpstr>Перспективный план</vt:lpstr>
      <vt:lpstr>Перспективный план</vt:lpstr>
      <vt:lpstr>Центр финансовой грамотности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Методическая литература</vt:lpstr>
      <vt:lpstr>Художественная литература для детей</vt:lpstr>
      <vt:lpstr>Мультимедийное обеспечение</vt:lpstr>
      <vt:lpstr>Примерные названия сюжетно-ролевых игр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дошкольного образования РФ</dc:title>
  <dc:creator>G7000</dc:creator>
  <cp:lastModifiedBy>user</cp:lastModifiedBy>
  <cp:revision>125</cp:revision>
  <dcterms:created xsi:type="dcterms:W3CDTF">2013-02-02T20:32:50Z</dcterms:created>
  <dcterms:modified xsi:type="dcterms:W3CDTF">2022-04-08T07:53:48Z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993607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